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Bold-bold.fnt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MontserratExtra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d5798d2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d5798d2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dcbff3b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dcbff3b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dcbff3b5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dcbff3b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dcbff3b5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dcbff3b5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dcbff3b5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dcbff3b5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dcbff3b5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dcbff3b5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dab35a76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dab35a76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dab35a763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dab35a763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d5798d2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d5798d2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6b98a151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6b98a151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d879255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d879255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d8792555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d8792555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d8792555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d8792555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dab35a763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dab35a763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dab35a76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dab35a76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d5798d2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d5798d2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6b98a151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6b98a15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6b98a1511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6b98a151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6b98a1511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6b98a1511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f9262ee2f_0_26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f9262ee2f_0_26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d5798d2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d5798d2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6b98a15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6b98a15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d5798d28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d5798d28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dcbff3b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dcbff3b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dcbff3b5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dcbff3b5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cbff3b5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cbff3b5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idx="1" type="subTitle"/>
          </p:nvPr>
        </p:nvSpPr>
        <p:spPr>
          <a:xfrm>
            <a:off x="2889300" y="3182275"/>
            <a:ext cx="33654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000">
                <a:solidFill>
                  <a:schemeClr val="lt2"/>
                </a:solidFill>
              </a:rPr>
              <a:t>aría Fer</a:t>
            </a:r>
            <a:r>
              <a:rPr lang="en" sz="1000">
                <a:solidFill>
                  <a:schemeClr val="lt2"/>
                </a:solidFill>
              </a:rPr>
              <a:t>nanda</a:t>
            </a:r>
            <a:r>
              <a:rPr lang="en" sz="1000">
                <a:solidFill>
                  <a:schemeClr val="lt2"/>
                </a:solidFill>
              </a:rPr>
              <a:t> Sandi - B77168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Alan Zúñiga - B78597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Esteban Rosales - B96967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Erick Vasquez - B98334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Aldahir Chaves - B92175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159" name="Google Shape;159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Pronostico de  clima en el Estado de Kansas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Subtropical húmeda</a:t>
            </a:r>
            <a:endParaRPr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50" y="1249200"/>
            <a:ext cx="5214054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Estudios de kansas del clima</a:t>
            </a:r>
            <a:endParaRPr/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Encontramos estudios como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Temperatura máxima y </a:t>
            </a:r>
            <a:r>
              <a:rPr lang="en"/>
              <a:t>mínima</a:t>
            </a:r>
            <a:r>
              <a:rPr lang="en"/>
              <a:t> promedio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Temperatura por Hora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Precipitación diaria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Velocidad del viento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Presión atmosférica por hora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Temperatura máxima y mínima promedio 2022</a:t>
            </a:r>
            <a:endParaRPr/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75" y="1743238"/>
            <a:ext cx="56578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929475" y="436175"/>
            <a:ext cx="56022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Estudios en kansas con machine learning y ciencia de datos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Proyectos</a:t>
            </a:r>
            <a:endParaRPr/>
          </a:p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Laboratorio de aprendizaje automático y ciencia de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Laboratorio de razonamiento multiagente y cooperativo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Laboratorio de semántica de datos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Laboratorio de descubrimiento basado en datos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Estación</a:t>
            </a:r>
            <a:r>
              <a:rPr lang="en"/>
              <a:t> </a:t>
            </a:r>
            <a:r>
              <a:rPr lang="en"/>
              <a:t>climática</a:t>
            </a:r>
            <a:r>
              <a:rPr lang="en"/>
              <a:t> del </a:t>
            </a:r>
            <a:r>
              <a:rPr lang="en"/>
              <a:t>aeropuerto</a:t>
            </a:r>
            <a:r>
              <a:rPr lang="en"/>
              <a:t> internacional de kansas</a:t>
            </a:r>
            <a:endParaRPr/>
          </a:p>
        </p:txBody>
      </p:sp>
      <p:sp>
        <p:nvSpPr>
          <p:cNvPr id="290" name="Google Shape;290;p50"/>
          <p:cNvSpPr txBox="1"/>
          <p:nvPr>
            <p:ph idx="1" type="body"/>
          </p:nvPr>
        </p:nvSpPr>
        <p:spPr>
          <a:xfrm>
            <a:off x="171425" y="762125"/>
            <a:ext cx="49464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900"/>
              <a:t>¿Qué</a:t>
            </a:r>
            <a:r>
              <a:rPr b="1" lang="en" sz="1900"/>
              <a:t> contiene el dataset?</a:t>
            </a:r>
            <a:endParaRPr b="1" sz="1900"/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50" y="2317275"/>
            <a:ext cx="2471976" cy="21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975" y="2356187"/>
            <a:ext cx="2095450" cy="21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idx="1" type="body"/>
          </p:nvPr>
        </p:nvSpPr>
        <p:spPr>
          <a:xfrm>
            <a:off x="930325" y="5471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Datos de gran valor 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Variables </a:t>
            </a:r>
            <a:r>
              <a:rPr lang="en"/>
              <a:t>climáticas</a:t>
            </a:r>
            <a:r>
              <a:rPr lang="en"/>
              <a:t> cubiertas de manera minuciosa.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Datos como: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Velocidad del viento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Precipitaciones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Nevadas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Profundidad de la nieve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Temperatura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3762675" y="3177750"/>
            <a:ext cx="4364400" cy="145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en Python</a:t>
            </a:r>
            <a:endParaRPr/>
          </a:p>
        </p:txBody>
      </p:sp>
      <p:sp>
        <p:nvSpPr>
          <p:cNvPr id="303" name="Google Shape;303;p5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04" name="Google Shape;304;p52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>
            <p:ph idx="2" type="title"/>
          </p:nvPr>
        </p:nvSpPr>
        <p:spPr>
          <a:xfrm>
            <a:off x="249900" y="476825"/>
            <a:ext cx="22875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¿Qué es?</a:t>
            </a:r>
            <a:endParaRPr sz="3100"/>
          </a:p>
        </p:txBody>
      </p:sp>
      <p:sp>
        <p:nvSpPr>
          <p:cNvPr id="310" name="Google Shape;310;p53"/>
          <p:cNvSpPr txBox="1"/>
          <p:nvPr/>
        </p:nvSpPr>
        <p:spPr>
          <a:xfrm>
            <a:off x="385150" y="1267225"/>
            <a:ext cx="3230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machine learning o bien aprendizaje automático, busca que el sistema 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aprenda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por medio de entrenar un modelo.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/>
          <p:nvPr>
            <p:ph idx="5" type="title"/>
          </p:nvPr>
        </p:nvSpPr>
        <p:spPr>
          <a:xfrm>
            <a:off x="5324825" y="1887750"/>
            <a:ext cx="31233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SDV (se usa para reducción dimensional).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PCA (igual emplea para reducción dimensional).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K-Means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54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</a:t>
            </a:r>
            <a:endParaRPr/>
          </a:p>
        </p:txBody>
      </p:sp>
      <p:sp>
        <p:nvSpPr>
          <p:cNvPr id="317" name="Google Shape;317;p54"/>
          <p:cNvSpPr txBox="1"/>
          <p:nvPr>
            <p:ph idx="2" type="title"/>
          </p:nvPr>
        </p:nvSpPr>
        <p:spPr>
          <a:xfrm>
            <a:off x="530700" y="1991825"/>
            <a:ext cx="27276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Regresión Lineal.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Árbol de Decisión.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Ramdom Forest.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Nayve Bayes.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54"/>
          <p:cNvSpPr txBox="1"/>
          <p:nvPr>
            <p:ph idx="1" type="subTitle"/>
          </p:nvPr>
        </p:nvSpPr>
        <p:spPr>
          <a:xfrm>
            <a:off x="530688" y="138642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</a:t>
            </a:r>
            <a:r>
              <a:rPr lang="en"/>
              <a:t>supervisado</a:t>
            </a:r>
            <a:endParaRPr/>
          </a:p>
        </p:txBody>
      </p:sp>
      <p:sp>
        <p:nvSpPr>
          <p:cNvPr id="319" name="Google Shape;319;p54"/>
          <p:cNvSpPr txBox="1"/>
          <p:nvPr>
            <p:ph idx="6" type="subTitle"/>
          </p:nvPr>
        </p:nvSpPr>
        <p:spPr>
          <a:xfrm>
            <a:off x="5324825" y="1386425"/>
            <a:ext cx="32805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no supervisado</a:t>
            </a:r>
            <a:endParaRPr/>
          </a:p>
        </p:txBody>
      </p:sp>
      <p:pic>
        <p:nvPicPr>
          <p:cNvPr id="320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636" y="1606075"/>
            <a:ext cx="1995858" cy="176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5" name="Google Shape;165;p37"/>
          <p:cNvSpPr txBox="1"/>
          <p:nvPr>
            <p:ph type="title"/>
          </p:nvPr>
        </p:nvSpPr>
        <p:spPr>
          <a:xfrm>
            <a:off x="3538497" y="27060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Kansas</a:t>
            </a:r>
            <a:endParaRPr/>
          </a:p>
        </p:txBody>
      </p:sp>
      <p:sp>
        <p:nvSpPr>
          <p:cNvPr id="166" name="Google Shape;166;p37"/>
          <p:cNvSpPr txBox="1"/>
          <p:nvPr>
            <p:ph idx="2" type="title"/>
          </p:nvPr>
        </p:nvSpPr>
        <p:spPr>
          <a:xfrm>
            <a:off x="6028550" y="2832925"/>
            <a:ext cx="2067000" cy="9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en Python</a:t>
            </a:r>
            <a:endParaRPr/>
          </a:p>
        </p:txBody>
      </p:sp>
      <p:sp>
        <p:nvSpPr>
          <p:cNvPr id="167" name="Google Shape;167;p37"/>
          <p:cNvSpPr txBox="1"/>
          <p:nvPr>
            <p:ph idx="4" type="title"/>
          </p:nvPr>
        </p:nvSpPr>
        <p:spPr>
          <a:xfrm>
            <a:off x="1048447" y="29502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Pronósticos de climas</a:t>
            </a:r>
            <a:endParaRPr/>
          </a:p>
        </p:txBody>
      </p:sp>
      <p:sp>
        <p:nvSpPr>
          <p:cNvPr id="168" name="Google Shape;168;p3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3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0" name="Google Shape;170;p37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1" name="Google Shape;171;p37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2" name="Google Shape;172;p37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938500" y="445025"/>
            <a:ext cx="4888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</a:t>
            </a:r>
            <a:r>
              <a:rPr lang="en"/>
              <a:t> es la </a:t>
            </a:r>
            <a:r>
              <a:rPr lang="en"/>
              <a:t>programación</a:t>
            </a:r>
            <a:r>
              <a:rPr lang="en"/>
              <a:t> ?</a:t>
            </a:r>
            <a:endParaRPr/>
          </a:p>
        </p:txBody>
      </p:sp>
      <p:pic>
        <p:nvPicPr>
          <p:cNvPr id="326" name="Google Shape;3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400" y="1787300"/>
            <a:ext cx="446722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5"/>
          <p:cNvSpPr txBox="1"/>
          <p:nvPr/>
        </p:nvSpPr>
        <p:spPr>
          <a:xfrm>
            <a:off x="2352625" y="46067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Fuente:García G. 2021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para entrenar un modelo</a:t>
            </a:r>
            <a:endParaRPr/>
          </a:p>
        </p:txBody>
      </p:sp>
      <p:cxnSp>
        <p:nvCxnSpPr>
          <p:cNvPr id="333" name="Google Shape;333;p56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56"/>
          <p:cNvSpPr txBox="1"/>
          <p:nvPr>
            <p:ph idx="4294967295" type="title"/>
          </p:nvPr>
        </p:nvSpPr>
        <p:spPr>
          <a:xfrm>
            <a:off x="934449" y="1948713"/>
            <a:ext cx="1697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Entrenamiento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35" name="Google Shape;335;p56"/>
          <p:cNvSpPr txBox="1"/>
          <p:nvPr>
            <p:ph idx="4294967295" type="title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Predicción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36" name="Google Shape;336;p56"/>
          <p:cNvSpPr txBox="1"/>
          <p:nvPr>
            <p:ph idx="4294967295" type="title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Validación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37" name="Google Shape;337;p56"/>
          <p:cNvSpPr txBox="1"/>
          <p:nvPr>
            <p:ph idx="4294967295" type="title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Error test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38" name="Google Shape;338;p56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6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6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6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6"/>
          <p:cNvSpPr txBox="1"/>
          <p:nvPr>
            <p:ph idx="4294967295" type="title"/>
          </p:nvPr>
        </p:nvSpPr>
        <p:spPr>
          <a:xfrm>
            <a:off x="934449" y="3022700"/>
            <a:ext cx="1697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Ajustar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6"/>
          <p:cNvSpPr txBox="1"/>
          <p:nvPr>
            <p:ph idx="4294967295" type="title"/>
          </p:nvPr>
        </p:nvSpPr>
        <p:spPr>
          <a:xfrm>
            <a:off x="2794874" y="2134488"/>
            <a:ext cx="1697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Estrategias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56"/>
          <p:cNvSpPr txBox="1"/>
          <p:nvPr>
            <p:ph idx="4294967295" type="title"/>
          </p:nvPr>
        </p:nvSpPr>
        <p:spPr>
          <a:xfrm>
            <a:off x="4653649" y="3098363"/>
            <a:ext cx="1697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.predict()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56"/>
          <p:cNvSpPr txBox="1"/>
          <p:nvPr>
            <p:ph idx="4294967295" type="title"/>
          </p:nvPr>
        </p:nvSpPr>
        <p:spPr>
          <a:xfrm>
            <a:off x="6482774" y="2297013"/>
            <a:ext cx="1697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Conecer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51" name="Google Shape;351;p57"/>
          <p:cNvSpPr txBox="1"/>
          <p:nvPr>
            <p:ph idx="4294967295" type="subTitle"/>
          </p:nvPr>
        </p:nvSpPr>
        <p:spPr>
          <a:xfrm>
            <a:off x="938505" y="1252525"/>
            <a:ext cx="38787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Librerías más usadas: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57"/>
          <p:cNvSpPr txBox="1"/>
          <p:nvPr>
            <p:ph idx="4294967295" type="subTitle"/>
          </p:nvPr>
        </p:nvSpPr>
        <p:spPr>
          <a:xfrm>
            <a:off x="502300" y="2045750"/>
            <a:ext cx="43620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Pandas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Numpy → matrices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Matplotlib / Seaborn  → gráficos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Sikit Learn 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Pickle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Scipy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3" name="Google Shape;3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200" y="1795050"/>
            <a:ext cx="3974799" cy="225079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7"/>
          <p:cNvSpPr txBox="1"/>
          <p:nvPr/>
        </p:nvSpPr>
        <p:spPr>
          <a:xfrm>
            <a:off x="5792000" y="41763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Fuente: García G. 2021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 de Python</a:t>
            </a:r>
            <a:endParaRPr/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251" y="1559075"/>
            <a:ext cx="4809073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 txBox="1"/>
          <p:nvPr>
            <p:ph idx="4294967295" type="subTitle"/>
          </p:nvPr>
        </p:nvSpPr>
        <p:spPr>
          <a:xfrm>
            <a:off x="938500" y="1701425"/>
            <a:ext cx="3878700" cy="2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La curva de aprendizaje es corta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Amplia documentación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Es un lenguaje de código limpio.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Posee una amplia comunidad la cual ha ido creciendo.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760325" y="2993675"/>
            <a:ext cx="3068700" cy="16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Pronostico de clima en Kansas</a:t>
            </a:r>
            <a:endParaRPr/>
          </a:p>
        </p:txBody>
      </p:sp>
      <p:sp>
        <p:nvSpPr>
          <p:cNvPr id="367" name="Google Shape;367;p5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68" name="Google Shape;368;p5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4375" y="1801600"/>
            <a:ext cx="4438099" cy="22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875" y="2486875"/>
            <a:ext cx="3789148" cy="11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0"/>
          <p:cNvSpPr txBox="1"/>
          <p:nvPr/>
        </p:nvSpPr>
        <p:spPr>
          <a:xfrm>
            <a:off x="4112900" y="1801600"/>
            <a:ext cx="1290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1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ctrTitle"/>
          </p:nvPr>
        </p:nvSpPr>
        <p:spPr>
          <a:xfrm>
            <a:off x="3964025" y="2905150"/>
            <a:ext cx="4858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 </a:t>
            </a:r>
            <a:endParaRPr/>
          </a:p>
        </p:txBody>
      </p:sp>
      <p:cxnSp>
        <p:nvCxnSpPr>
          <p:cNvPr id="386" name="Google Shape;386;p62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62"/>
          <p:cNvSpPr txBox="1"/>
          <p:nvPr>
            <p:ph idx="4294967295" type="title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Etapa</a:t>
            </a:r>
            <a:r>
              <a:rPr lang="en" sz="1400">
                <a:solidFill>
                  <a:schemeClr val="lt1"/>
                </a:solidFill>
              </a:rPr>
              <a:t> 1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88" name="Google Shape;388;p62"/>
          <p:cNvSpPr txBox="1"/>
          <p:nvPr>
            <p:ph idx="4294967295" type="subTitle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Tecnologia, IA, Machine </a:t>
            </a:r>
            <a:r>
              <a:rPr lang="en" sz="1400">
                <a:solidFill>
                  <a:schemeClr val="lt1"/>
                </a:solidFill>
              </a:rPr>
              <a:t>learning</a:t>
            </a: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89" name="Google Shape;389;p62"/>
          <p:cNvSpPr txBox="1"/>
          <p:nvPr>
            <p:ph idx="4294967295" type="title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Etapa</a:t>
            </a:r>
            <a:r>
              <a:rPr lang="en" sz="1400">
                <a:solidFill>
                  <a:schemeClr val="lt1"/>
                </a:solidFill>
              </a:rPr>
              <a:t> 3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90" name="Google Shape;390;p62"/>
          <p:cNvSpPr txBox="1"/>
          <p:nvPr>
            <p:ph idx="4294967295" type="subTitle"/>
          </p:nvPr>
        </p:nvSpPr>
        <p:spPr>
          <a:xfrm>
            <a:off x="4738564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Beneficios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91" name="Google Shape;391;p62"/>
          <p:cNvSpPr txBox="1"/>
          <p:nvPr>
            <p:ph idx="4294967295" type="subTitle"/>
          </p:nvPr>
        </p:nvSpPr>
        <p:spPr>
          <a:xfrm>
            <a:off x="2879789" y="1892972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Uso de </a:t>
            </a:r>
            <a:r>
              <a:rPr lang="en" sz="1400">
                <a:solidFill>
                  <a:schemeClr val="lt1"/>
                </a:solidFill>
              </a:rPr>
              <a:t>Pronósticos</a:t>
            </a: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92" name="Google Shape;392;p62"/>
          <p:cNvSpPr txBox="1"/>
          <p:nvPr>
            <p:ph idx="4294967295" type="title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Etapa </a:t>
            </a:r>
            <a:r>
              <a:rPr lang="en" sz="1400">
                <a:solidFill>
                  <a:schemeClr val="lt1"/>
                </a:solidFill>
              </a:rPr>
              <a:t> 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93" name="Google Shape;393;p62"/>
          <p:cNvSpPr txBox="1"/>
          <p:nvPr>
            <p:ph idx="4294967295" type="subTitle"/>
          </p:nvPr>
        </p:nvSpPr>
        <p:spPr>
          <a:xfrm>
            <a:off x="6597339" y="1881059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Prevención</a:t>
            </a: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94" name="Google Shape;394;p62"/>
          <p:cNvSpPr txBox="1"/>
          <p:nvPr>
            <p:ph idx="4294967295" type="title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Etapa</a:t>
            </a:r>
            <a:r>
              <a:rPr lang="en" sz="1400">
                <a:solidFill>
                  <a:schemeClr val="lt1"/>
                </a:solidFill>
              </a:rPr>
              <a:t> 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95" name="Google Shape;395;p62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2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2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2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475" y="513625"/>
            <a:ext cx="3536400" cy="42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3"/>
          <p:cNvSpPr txBox="1"/>
          <p:nvPr>
            <p:ph idx="4294967295" type="title"/>
          </p:nvPr>
        </p:nvSpPr>
        <p:spPr>
          <a:xfrm>
            <a:off x="1480475" y="3888200"/>
            <a:ext cx="33975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¡</a:t>
            </a:r>
            <a:r>
              <a:rPr lang="en" sz="2400">
                <a:solidFill>
                  <a:schemeClr val="accent1"/>
                </a:solidFill>
              </a:rPr>
              <a:t>Siempre hay muchos factores!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>
            <p:ph type="title"/>
          </p:nvPr>
        </p:nvSpPr>
        <p:spPr>
          <a:xfrm>
            <a:off x="1519500" y="1230625"/>
            <a:ext cx="6105000" cy="24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latin typeface="Montserrat"/>
                <a:ea typeface="Montserrat"/>
                <a:cs typeface="Montserrat"/>
                <a:sym typeface="Montserrat"/>
              </a:rPr>
              <a:t>¡</a:t>
            </a:r>
            <a:r>
              <a:rPr lang="en" sz="10000"/>
              <a:t>Gracias!</a:t>
            </a:r>
            <a:endParaRPr sz="10000"/>
          </a:p>
        </p:txBody>
      </p:sp>
      <p:pic>
        <p:nvPicPr>
          <p:cNvPr id="411" name="Google Shape;4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00" y="3691550"/>
            <a:ext cx="37909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>
            <p:ph idx="6" type="title"/>
          </p:nvPr>
        </p:nvSpPr>
        <p:spPr>
          <a:xfrm>
            <a:off x="2293475" y="18510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8" name="Google Shape;178;p38"/>
          <p:cNvSpPr txBox="1"/>
          <p:nvPr>
            <p:ph type="title"/>
          </p:nvPr>
        </p:nvSpPr>
        <p:spPr>
          <a:xfrm>
            <a:off x="4783522" y="27863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179" name="Google Shape;179;p38"/>
          <p:cNvSpPr txBox="1"/>
          <p:nvPr>
            <p:ph idx="4" type="title"/>
          </p:nvPr>
        </p:nvSpPr>
        <p:spPr>
          <a:xfrm>
            <a:off x="2293475" y="2934750"/>
            <a:ext cx="20670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Pronóstico de clima en Kansas</a:t>
            </a:r>
            <a:endParaRPr/>
          </a:p>
        </p:txBody>
      </p:sp>
      <p:sp>
        <p:nvSpPr>
          <p:cNvPr id="180" name="Google Shape;180;p38"/>
          <p:cNvSpPr txBox="1"/>
          <p:nvPr>
            <p:ph idx="7" type="title"/>
          </p:nvPr>
        </p:nvSpPr>
        <p:spPr>
          <a:xfrm>
            <a:off x="4783525" y="18510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81" name="Google Shape;181;p38"/>
          <p:cNvCxnSpPr/>
          <p:nvPr/>
        </p:nvCxnSpPr>
        <p:spPr>
          <a:xfrm>
            <a:off x="3128375" y="26265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2" name="Google Shape;182;p38"/>
          <p:cNvCxnSpPr/>
          <p:nvPr/>
        </p:nvCxnSpPr>
        <p:spPr>
          <a:xfrm>
            <a:off x="5618425" y="262653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>
            <p:ph type="title"/>
          </p:nvPr>
        </p:nvSpPr>
        <p:spPr>
          <a:xfrm>
            <a:off x="2942026" y="3280125"/>
            <a:ext cx="34503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Pronósticos</a:t>
            </a:r>
            <a:r>
              <a:rPr lang="en"/>
              <a:t> de climas</a:t>
            </a:r>
            <a:endParaRPr/>
          </a:p>
        </p:txBody>
      </p:sp>
      <p:sp>
        <p:nvSpPr>
          <p:cNvPr id="188" name="Google Shape;188;p39"/>
          <p:cNvSpPr txBox="1"/>
          <p:nvPr>
            <p:ph idx="2" type="title"/>
          </p:nvPr>
        </p:nvSpPr>
        <p:spPr>
          <a:xfrm>
            <a:off x="229970" y="2947425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89" name="Google Shape;189;p39"/>
          <p:cNvCxnSpPr/>
          <p:nvPr/>
        </p:nvCxnSpPr>
        <p:spPr>
          <a:xfrm>
            <a:off x="2792450" y="2913222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0" name="Google Shape;1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524" y="3496300"/>
            <a:ext cx="2525100" cy="142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¿Pronósticos</a:t>
            </a:r>
            <a:r>
              <a:rPr lang="en"/>
              <a:t> del clima</a:t>
            </a:r>
            <a:r>
              <a:rPr lang="en"/>
              <a:t>?</a:t>
            </a:r>
            <a:endParaRPr/>
          </a:p>
        </p:txBody>
      </p:sp>
      <p:sp>
        <p:nvSpPr>
          <p:cNvPr id="196" name="Google Shape;196;p4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197" name="Google Shape;197;p4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roporcionar información</a:t>
            </a:r>
            <a:endParaRPr/>
          </a:p>
        </p:txBody>
      </p:sp>
      <p:sp>
        <p:nvSpPr>
          <p:cNvPr id="198" name="Google Shape;198;p4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/>
              <a:t>Pronósticos</a:t>
            </a:r>
            <a:endParaRPr/>
          </a:p>
        </p:txBody>
      </p:sp>
      <p:sp>
        <p:nvSpPr>
          <p:cNvPr id="199" name="Google Shape;199;p4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Pronósticos</a:t>
            </a:r>
            <a:r>
              <a:rPr lang="en"/>
              <a:t> del clima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ronósticos del tiempo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0"/>
          <p:cNvSpPr txBox="1"/>
          <p:nvPr>
            <p:ph idx="5" type="title"/>
          </p:nvPr>
        </p:nvSpPr>
        <p:spPr>
          <a:xfrm>
            <a:off x="4682124" y="3052625"/>
            <a:ext cx="17094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Importancia</a:t>
            </a:r>
            <a:endParaRPr/>
          </a:p>
        </p:txBody>
      </p:sp>
      <p:sp>
        <p:nvSpPr>
          <p:cNvPr id="201" name="Google Shape;201;p4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ayudan a tomar </a:t>
            </a:r>
            <a:r>
              <a:rPr lang="en"/>
              <a:t>decisiones</a:t>
            </a:r>
            <a:r>
              <a:rPr lang="en"/>
              <a:t> con datos</a:t>
            </a:r>
            <a:endParaRPr/>
          </a:p>
        </p:txBody>
      </p:sp>
      <p:sp>
        <p:nvSpPr>
          <p:cNvPr id="202" name="Google Shape;202;p4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</a:t>
            </a:r>
            <a:r>
              <a:rPr lang="en"/>
              <a:t> </a:t>
            </a:r>
            <a:endParaRPr/>
          </a:p>
        </p:txBody>
      </p:sp>
      <p:sp>
        <p:nvSpPr>
          <p:cNvPr id="203" name="Google Shape;203;p4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Más </a:t>
            </a:r>
            <a:r>
              <a:rPr lang="en"/>
              <a:t>fácil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Mejor calidad</a:t>
            </a:r>
            <a:endParaRPr/>
          </a:p>
        </p:txBody>
      </p:sp>
      <p:sp>
        <p:nvSpPr>
          <p:cNvPr id="204" name="Google Shape;204;p40"/>
          <p:cNvSpPr/>
          <p:nvPr/>
        </p:nvSpPr>
        <p:spPr>
          <a:xfrm>
            <a:off x="129797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/>
          <p:nvPr/>
        </p:nvSpPr>
        <p:spPr>
          <a:xfrm>
            <a:off x="3189850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/>
          <p:nvPr/>
        </p:nvSpPr>
        <p:spPr>
          <a:xfrm>
            <a:off x="697362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0"/>
          <p:cNvSpPr/>
          <p:nvPr/>
        </p:nvSpPr>
        <p:spPr>
          <a:xfrm>
            <a:off x="5081738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9" name="Google Shape;209;p40"/>
          <p:cNvSpPr/>
          <p:nvPr/>
        </p:nvSpPr>
        <p:spPr>
          <a:xfrm>
            <a:off x="1563344" y="2195227"/>
            <a:ext cx="427722" cy="427305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40"/>
          <p:cNvGrpSpPr/>
          <p:nvPr/>
        </p:nvGrpSpPr>
        <p:grpSpPr>
          <a:xfrm>
            <a:off x="5312218" y="2252212"/>
            <a:ext cx="411433" cy="440824"/>
            <a:chOff x="4149138" y="4121151"/>
            <a:chExt cx="344065" cy="368644"/>
          </a:xfrm>
        </p:grpSpPr>
        <p:sp>
          <p:nvSpPr>
            <p:cNvPr id="211" name="Google Shape;211;p40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0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0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0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0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0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0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0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0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0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40"/>
          <p:cNvGrpSpPr/>
          <p:nvPr/>
        </p:nvGrpSpPr>
        <p:grpSpPr>
          <a:xfrm>
            <a:off x="3488594" y="2260678"/>
            <a:ext cx="326106" cy="423908"/>
            <a:chOff x="3990517" y="3354173"/>
            <a:chExt cx="279559" cy="363402"/>
          </a:xfrm>
        </p:grpSpPr>
        <p:sp>
          <p:nvSpPr>
            <p:cNvPr id="224" name="Google Shape;224;p40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0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0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40"/>
          <p:cNvGrpSpPr/>
          <p:nvPr/>
        </p:nvGrpSpPr>
        <p:grpSpPr>
          <a:xfrm>
            <a:off x="7221194" y="2280762"/>
            <a:ext cx="420458" cy="383731"/>
            <a:chOff x="1958520" y="2302574"/>
            <a:chExt cx="359213" cy="327807"/>
          </a:xfrm>
        </p:grpSpPr>
        <p:sp>
          <p:nvSpPr>
            <p:cNvPr id="228" name="Google Shape;228;p40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760320" y="34538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Kansas</a:t>
            </a:r>
            <a:endParaRPr/>
          </a:p>
        </p:txBody>
      </p:sp>
      <p:sp>
        <p:nvSpPr>
          <p:cNvPr id="236" name="Google Shape;236;p4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7" name="Google Shape;237;p41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 kansas</a:t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938500" y="2158650"/>
            <a:ext cx="49464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Estepa continental húmeda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Estéril semiárido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Subtropical húmeda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808700" y="415050"/>
            <a:ext cx="4888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Estépa continental humedo</a:t>
            </a:r>
            <a:endParaRPr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50" y="1356450"/>
            <a:ext cx="4888900" cy="32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Estéril semiarido</a:t>
            </a:r>
            <a:endParaRPr/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50" y="1219225"/>
            <a:ext cx="5179679" cy="34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